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2" r:id="rId1"/>
  </p:sldMasterIdLst>
  <p:notesMasterIdLst>
    <p:notesMasterId r:id="rId14"/>
  </p:notesMasterIdLst>
  <p:sldIdLst>
    <p:sldId id="314" r:id="rId2"/>
    <p:sldId id="299" r:id="rId3"/>
    <p:sldId id="339" r:id="rId4"/>
    <p:sldId id="341" r:id="rId5"/>
    <p:sldId id="342" r:id="rId6"/>
    <p:sldId id="300" r:id="rId7"/>
    <p:sldId id="334" r:id="rId8"/>
    <p:sldId id="302" r:id="rId9"/>
    <p:sldId id="344" r:id="rId10"/>
    <p:sldId id="346" r:id="rId11"/>
    <p:sldId id="347" r:id="rId12"/>
    <p:sldId id="312" r:id="rId13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  <p:clrMru>
    <a:srgbClr val="990033"/>
    <a:srgbClr val="CC0066"/>
    <a:srgbClr val="660033"/>
    <a:srgbClr val="DE0000"/>
    <a:srgbClr val="FF5353"/>
    <a:srgbClr val="CC3399"/>
    <a:srgbClr val="892EA2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94466" autoAdjust="0"/>
  </p:normalViewPr>
  <p:slideViewPr>
    <p:cSldViewPr>
      <p:cViewPr>
        <p:scale>
          <a:sx n="66" d="100"/>
          <a:sy n="66" d="100"/>
        </p:scale>
        <p:origin x="-7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6765C31-02B5-4802-A8F5-60448DDA3F97}" type="datetimeFigureOut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6A3DD76-6FBC-45AB-A16D-2C5D770E2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084555-0684-49FA-AC79-FCD58A95CCB1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21D45-D72D-4D45-BA87-8FFCAA19C0C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9F10-8BAE-4EB9-9D57-0BAD231920EA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9E2DE-31FD-416E-B6F4-29472CBE4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A386-2C84-4350-9CB3-5BFF6366A8F9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D0A19-A18A-4E66-932E-4EC6DB98B2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FABB2-08ED-4BCC-B493-AE68684F51B9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43AC3-91BC-47A4-BB88-53C654FC1F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B203E-1089-48E0-AF2A-3386C87047E1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0EB97-EC45-477B-9BD2-F1915E309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95C0-0FC9-4901-AE7E-482953F02E3C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1A731-1819-42AD-838F-A381A236D2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EC39D-0637-402F-9F81-C6046EF7A980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08053-D46D-431A-AE67-6B41638C5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EF274-1F77-4A82-9888-AC891134FE9A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5A227-EC33-4BDC-8348-F359CBE08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8307B-2D62-4645-ACC0-AE3EEFCAF97B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7DBF-2EFD-4700-B07F-B28AB515AA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960B8-289F-46ED-AA82-2637CD767322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DB89E-D881-449D-98B3-36C26E8F28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6038-FF71-4B4A-814E-30CB85C987C8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1BC28-25B8-449C-B0E8-36443C8DE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3C8EE-82F1-4107-B856-E4138F5A3928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70928-1C47-4D28-9742-52BD13D842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EC99CB-0FE7-40BF-A958-7F885D9A606F}" type="datetime1">
              <a:rPr lang="ru-RU"/>
              <a:pPr>
                <a:defRPr/>
              </a:pPr>
              <a:t>02.11.2021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41F61AC-EED5-4946-8FB8-F6CD4F6DA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2" r:id="rId10"/>
    <p:sldLayoutId id="214748466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/>
          </a:p>
        </p:txBody>
      </p:sp>
      <p:sp>
        <p:nvSpPr>
          <p:cNvPr id="205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89841-716D-4C97-A092-27A1262916CB}" type="slidenum">
              <a:rPr lang="ru-RU"/>
              <a:pPr>
                <a:defRPr/>
              </a:pPr>
              <a:t>1</a:t>
            </a:fld>
            <a:endParaRPr lang="ru-RU"/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678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79388" y="188913"/>
            <a:ext cx="604837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КРАТКАЯ ПРЕЗЕНТАЦИЯ </a:t>
            </a:r>
          </a:p>
          <a:p>
            <a:pPr algn="ctr">
              <a:defRPr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  ДОШКОЛЬНОГО ОБРАЗОВАНИЯ 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МБДОУ «ДЕТСКИЙ САД № 8 г. ВЫБОРГА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en-U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РАЗРАБОТАНА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СООТВЕТСТВИИ С ФГОС ДО И ПРИМЕРНОЙ ОБРАЗОВАТЕЛЬНОЙ ПРОГРАММЫ ДОШКОЛЬНОГО ОБРАЗОВАНИЯ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«ОТ РОЖДЕНИЯ ДО ШКОЛЫ»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Н.Е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Веракса, Т.С. Комаровой,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М.А. Васильевой</a:t>
            </a:r>
          </a:p>
          <a:p>
            <a:pPr algn="ctr">
              <a:defRPr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3634-1929-41F8-B127-27E455CBD0AC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810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1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Планируемые результаты 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освоения</a:t>
            </a:r>
            <a:b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Программы: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7153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Результатами освоения программы являются целевые ориентиры дошкольного образования, которые представляют собой социально-нормативные возрастные характеристики возможных достижений ребенка. </a:t>
            </a:r>
          </a:p>
        </p:txBody>
      </p:sp>
      <p:pic>
        <p:nvPicPr>
          <p:cNvPr id="10" name="Picture 7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3357562"/>
            <a:ext cx="5857916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-914369" y="0"/>
            <a:ext cx="10058369" cy="7072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3634-1929-41F8-B127-27E455CBD0AC}" type="slidenum">
              <a:rPr lang="ru-RU"/>
              <a:pPr>
                <a:defRPr/>
              </a:pPr>
              <a:t>11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081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Взаимодействие педагогического 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коллектива с  семьями дошкольников: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7153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46037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взаимопознание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беседы, собрания, «Дни открытых дверей», анкетирование и т.д.);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взаимоинформирование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(стенды для родителей, буклеты, памятки, выставки детских работ, сообщения родителей о возможных достижениях и неудачах, о поведении детей в семье, их участии в жизни семьи и т.д.);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педагогическое образование родителей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(педагогическое просвещение, участие в обсуждении проблем воспитания конкретного ребенка, изучение педагогической литературы, тренинги, мастер-классы).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5" descr="C:\Documents and Settings\user\Рабочий стол\Фото\прически\0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85850" y="0"/>
            <a:ext cx="2447925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ru-RU" smtClean="0"/>
          </a:p>
        </p:txBody>
      </p:sp>
      <p:pic>
        <p:nvPicPr>
          <p:cNvPr id="21507" name="Объект 5" descr="C:\Documents and Settings\user\Рабочий стол\Фото\прически\logocopy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DB57E-F74E-42C9-B6C7-CFFBF2C042BD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844675" y="5589588"/>
            <a:ext cx="5545138" cy="554037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475" y="333375"/>
            <a:ext cx="8442325" cy="1800225"/>
          </a:xfrm>
        </p:spPr>
        <p:txBody>
          <a:bodyPr rtlCol="0">
            <a:normAutofit fontScale="90000"/>
          </a:bodyPr>
          <a:lstStyle/>
          <a:p>
            <a:pPr marL="320040" indent="-320040" fontAlgn="auto">
              <a:lnSpc>
                <a:spcPct val="150000"/>
              </a:lnSpc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200" dirty="0" smtClean="0"/>
              <a:t> 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>
          <a:xfrm>
            <a:off x="1187450" y="115888"/>
            <a:ext cx="7632700" cy="6646862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endParaRPr lang="ru-RU" sz="2400" dirty="0" smtClean="0"/>
          </a:p>
          <a:p>
            <a:pPr marL="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ОСНОВНАЯ ОБРАЗОВАТЕЛЬНАЯ ПРОГРАММА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это нормативно-управленческий документ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дошкольного учреждения, характеризующий специфику содержания образования, особенности организации воспитательно- образовательного процесса, характер оказываемых образовательных услуг.</a:t>
            </a:r>
          </a:p>
          <a:p>
            <a:pPr algn="just" fontAlgn="auto">
              <a:spcAft>
                <a:spcPts val="0"/>
              </a:spcAft>
              <a:buFontTx/>
              <a:buChar char="-"/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состоит из трех основных разделов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целевого, содержательного, организационного)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дополнительного раздела — краткой презентации Программы.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Каждый из трех основных разделов  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Программы 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обязательную часть и часть,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формируемую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участниками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образовательных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отношений.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Georgia" pitchFamily="18" charset="0"/>
              <a:buNone/>
              <a:defRPr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4CB9F4-00E6-404C-BB7E-5A1665631238}" type="slidenum">
              <a:rPr lang="ru-RU"/>
              <a:pPr>
                <a:defRPr/>
              </a:pPr>
              <a:t>2</a:t>
            </a:fld>
            <a:endParaRPr lang="ru-RU"/>
          </a:p>
        </p:txBody>
      </p:sp>
      <p:pic>
        <p:nvPicPr>
          <p:cNvPr id="3077" name="Рисунок 7" descr="MCj0428261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1571604" cy="215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Персональный сайт - Родителям о ФГТ"/>
          <p:cNvPicPr>
            <a:picLocks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00958" y="4581525"/>
            <a:ext cx="150016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467544" y="260648"/>
            <a:ext cx="604867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6"/>
            <a:ext cx="73581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Целевой раздел образовательной программы  включает:</a:t>
            </a:r>
          </a:p>
          <a:p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2000240"/>
            <a:ext cx="64294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Пояснительную записку.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Цели и задачи реализации Программы.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Принципы и подходы к формированию Программы.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Характеристики особенностей развития детей дошкольного возраста.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Планируемые результаты освоения программы</a:t>
            </a:r>
            <a:endParaRPr lang="ru-RU" sz="2400" dirty="0"/>
          </a:p>
        </p:txBody>
      </p:sp>
    </p:spTree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B89E-D881-449D-98B3-36C26E8F286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3" name="Picture 2" descr="C:\Users\Настя\Desktop\1111\с интернета\шаблон 2\шаблон 2 в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14338"/>
            <a:ext cx="9896444" cy="7315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85852" y="1"/>
            <a:ext cx="72866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 раздел программы включает: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00172"/>
            <a:ext cx="97869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Особенности осуществления образовательного процесса в МБДОУ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Описание образовательной деятельности: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Образовательная область «Физическое развитие».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Образовательная область «Социально-коммуникативное развитие»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Образовательная область «Развитие речи»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Образовательная область «Познавательное развитие»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Образовательная область «Художественно-эстетическое развитие»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Описание вариативных форм Программы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Способы и направления поддержки детской инициативы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Особенности взаимодействия с семьями воспитанников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000"/>
            <a:ext cx="9168565" cy="687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91141" y="2504201"/>
            <a:ext cx="475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itchFamily="18" charset="0"/>
                <a:ea typeface="Times New Roman" pitchFamily="18" charset="0"/>
                <a:cs typeface="Arial" pitchFamily="34" charset="0"/>
              </a:rPr>
              <a:t>                     </a:t>
            </a:r>
            <a:endParaRPr kumimoji="0" lang="ru-RU" sz="1800" b="1" i="0" u="none" strike="noStrike" cap="all" normalizeH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eorg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285728"/>
            <a:ext cx="571166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Организационный раздел содержит: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1720840"/>
            <a:ext cx="69294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Материально-техническое обеспечение программы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методическими рекомендациями и средствами обучения и воспитания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развивающей предметно-пространственной среды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режима пребывания детей в образовательном учреждении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Особенности традиционных событий, праздников, мероприятий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кадрового обеспечения реализации программы</a:t>
            </a:r>
          </a:p>
        </p:txBody>
      </p:sp>
    </p:spTree>
  </p:cSld>
  <p:clrMapOvr>
    <a:masterClrMapping/>
  </p:clrMapOvr>
  <p:transition spd="med" advTm="10140"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8651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предполагает: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8435975" cy="5327650"/>
          </a:xfrm>
        </p:spPr>
        <p:txBody>
          <a:bodyPr rtlCol="0"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возможность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начала освоения детьми содержания образовательных областей на любом этапе ее реализации: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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ранний возраст (до 3 лет)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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младший дошкольный возраст (3-4 года)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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средний дошкольный возраст (4-5 лет)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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старший дошкольный возраст (5-6 лет)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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ребенок на пороге школы (6-7 лет)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учитывает индивидуальные потребности ребенка, связанные с его жизненной ситуацией и состоянием здоровья, определяющие особые условия получения им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образования,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индивидуальные потребности отдельных категорий детей, в том числе с ограниченными возможностями здоровья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09B237-8EBD-4691-A68D-D1CEEB3E823B}" type="slidenum">
              <a:rPr lang="ru-RU"/>
              <a:pPr>
                <a:defRPr/>
              </a:pPr>
              <a:t>6</a:t>
            </a:fld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99263" y="1989138"/>
            <a:ext cx="19494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C:\Users\Настя\Desktop\1111\с интернета\шаблон 2\шаблон 2 в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609600" y="0"/>
            <a:ext cx="9753600" cy="73152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0" y="1628507"/>
            <a:ext cx="8715404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Целью программы является: 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458088">
            <a:off x="5050209" y="5488455"/>
            <a:ext cx="2908118" cy="1647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Объект 1"/>
          <p:cNvSpPr>
            <a:spLocks noGrp="1"/>
          </p:cNvSpPr>
          <p:nvPr>
            <p:ph sz="half" idx="1"/>
          </p:nvPr>
        </p:nvSpPr>
        <p:spPr>
          <a:xfrm>
            <a:off x="539750" y="260350"/>
            <a:ext cx="7127875" cy="1168386"/>
          </a:xfrm>
        </p:spPr>
        <p:txBody>
          <a:bodyPr rtlCol="0">
            <a:normAutofit/>
          </a:bodyPr>
          <a:lstStyle/>
          <a:p>
            <a:pPr marL="4445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Задачами  программы является: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Объект 2"/>
          <p:cNvSpPr>
            <a:spLocks noGrp="1"/>
          </p:cNvSpPr>
          <p:nvPr>
            <p:ph sz="half" idx="2"/>
          </p:nvPr>
        </p:nvSpPr>
        <p:spPr>
          <a:xfrm>
            <a:off x="500034" y="571480"/>
            <a:ext cx="8424862" cy="597693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охрана и укрепление физического и психического здоровья детей, в том числе их эмоционального благополучия;</a:t>
            </a:r>
          </a:p>
          <a:p>
            <a:pPr lvl="0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детей;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ребёнка;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преемственности целей, задач и содержания образования, реализуемых в рамках образовательных программ различных уровней ;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9958AD-F453-47D0-A7F6-A032AD97F404}" type="slidenum">
              <a:rPr lang="ru-RU"/>
              <a:pPr>
                <a:defRPr/>
              </a:pPr>
              <a:t>7</a:t>
            </a:fld>
            <a:endParaRPr lang="ru-RU"/>
          </a:p>
        </p:txBody>
      </p:sp>
      <p:pic>
        <p:nvPicPr>
          <p:cNvPr id="9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458088">
            <a:off x="5336433" y="5279299"/>
            <a:ext cx="2232910" cy="126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258888" y="115888"/>
            <a:ext cx="7046912" cy="5762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ОБРАЗОВАТЕЛЬНЫЕ ОБЛАСТИ:</a:t>
            </a:r>
            <a:endParaRPr lang="ru-RU" sz="2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Объект 2"/>
          <p:cNvSpPr>
            <a:spLocks noGrp="1"/>
          </p:cNvSpPr>
          <p:nvPr>
            <p:ph sz="half" idx="1"/>
          </p:nvPr>
        </p:nvSpPr>
        <p:spPr>
          <a:xfrm>
            <a:off x="250825" y="765175"/>
            <a:ext cx="4249738" cy="5962650"/>
          </a:xfrm>
        </p:spPr>
        <p:txBody>
          <a:bodyPr/>
          <a:lstStyle/>
          <a:p>
            <a:pPr marL="44450" indent="0" algn="just">
              <a:buFont typeface="Georgia" pitchFamily="18" charset="0"/>
              <a:buNone/>
            </a:pPr>
            <a:r>
              <a:rPr lang="ru-RU" sz="1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Социально-коммуникативное  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развитие 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саморегуляции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</a:t>
            </a:r>
          </a:p>
        </p:txBody>
      </p:sp>
      <p:sp>
        <p:nvSpPr>
          <p:cNvPr id="11268" name="Объект 3"/>
          <p:cNvSpPr>
            <a:spLocks noGrp="1"/>
          </p:cNvSpPr>
          <p:nvPr>
            <p:ph sz="half" idx="2"/>
          </p:nvPr>
        </p:nvSpPr>
        <p:spPr>
          <a:xfrm>
            <a:off x="4643438" y="765175"/>
            <a:ext cx="4316412" cy="5962650"/>
          </a:xfrm>
        </p:spPr>
        <p:txBody>
          <a:bodyPr/>
          <a:lstStyle/>
          <a:p>
            <a:pPr marL="44450" indent="0" algn="just">
              <a:buFont typeface="Georgia" pitchFamily="18" charset="0"/>
              <a:buNone/>
            </a:pPr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Познавательное развитие </a:t>
            </a:r>
          </a:p>
          <a:p>
            <a:pPr marL="44450" indent="0" algn="just">
              <a:buFont typeface="Georgia" pitchFamily="18" charset="0"/>
              <a:buNone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sz="1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социокультурных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</a:t>
            </a:r>
          </a:p>
        </p:txBody>
      </p:sp>
      <p:pic>
        <p:nvPicPr>
          <p:cNvPr id="11269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15888"/>
            <a:ext cx="720725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6" descr="C:\Documents and Settings\user\Рабочий стол\Фото\прически\penci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4463" y="5557838"/>
            <a:ext cx="763587" cy="111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33463"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288" y="188913"/>
            <a:ext cx="8353425" cy="6553200"/>
          </a:xfrm>
        </p:spPr>
        <p:txBody>
          <a:bodyPr rtlCol="0">
            <a:no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Речевое развитие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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предполагает развитие предпосылок ценностно- 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 модельной, музыкальной и др.).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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Физическое развитие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организму,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A53634-1929-41F8-B127-27E455CBD0AC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3405</TotalTime>
  <Words>995</Words>
  <Application>Microsoft Office PowerPoint</Application>
  <PresentationFormat>Экран (4:3)</PresentationFormat>
  <Paragraphs>94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            </vt:lpstr>
      <vt:lpstr>Слайд 3</vt:lpstr>
      <vt:lpstr>Слайд 4</vt:lpstr>
      <vt:lpstr>Слайд 5</vt:lpstr>
      <vt:lpstr>Программа предполагает:</vt:lpstr>
      <vt:lpstr>Слайд 7</vt:lpstr>
      <vt:lpstr>ОБРАЗОВАТЕЛЬНЫЕ ОБЛАСТИ:</vt:lpstr>
      <vt:lpstr>Слайд 9</vt:lpstr>
      <vt:lpstr>Планируемые результаты освоения  Программы: </vt:lpstr>
      <vt:lpstr> Взаимодействие педагогического  коллектива с  семьями дошкольников: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ТВОРЧЕСКИХ СПОСОБНОСТЕЙ ДОШКОЛЬНИКОВ НА ЗАНЯТИЯХ НЕТРАДИЦИОННОГО РИСОВАНИЯ Выпускная квалификационная работа</dc:title>
  <dc:creator>Admin</dc:creator>
  <cp:lastModifiedBy>User</cp:lastModifiedBy>
  <cp:revision>354</cp:revision>
  <cp:lastPrinted>2016-02-28T13:48:17Z</cp:lastPrinted>
  <dcterms:created xsi:type="dcterms:W3CDTF">2011-03-14T14:54:21Z</dcterms:created>
  <dcterms:modified xsi:type="dcterms:W3CDTF">2021-11-02T11:35:45Z</dcterms:modified>
</cp:coreProperties>
</file>